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80" d="100"/>
          <a:sy n="80" d="100"/>
        </p:scale>
        <p:origin x="691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E3AEC-18B2-442A-9AC7-F78426C57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F40E564-C183-4E5E-8935-1147D0F3A0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6D63C7-3EFE-4EF4-9562-FF7C33D58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8C4099B-C492-4484-9816-60C12A66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886CE1-E3E8-43B3-A645-2E7824C1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868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625372-38FA-4D92-94E7-F7DAD24C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B5EDCD-B39E-4A43-9668-254750B8AB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F1FE8EC-B7F9-4727-B621-2C277E180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4A166B8-4F35-4A2F-9508-760162CE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C85162-1BA3-42CE-91F2-7BB05E8C0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028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4005CCF-CD66-49C3-9005-16998336B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967BD4-0414-42E9-9577-35C6B94F9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5D104D-BF4B-44DA-B382-A9B165E2B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F1AEC7-4A69-4255-92A6-3422D8B39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BED33C-5216-4CE5-926F-F0B9F843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894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184BEE-7A56-415D-88DE-C2876BD34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1ABC22-C38E-43AA-B4F5-146064981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92333B-5F91-42CD-861E-F5BEB0779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993415-FB97-4E93-B635-7C16DF657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6F5B94-E8A3-4E4C-A9B6-E3F95C4F0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4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9924E6-976A-4812-A689-5A495DBAA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2AB01C-D283-403B-8363-B449F764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BFFC23-7078-49D7-934A-8519D7A4A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72BD815-156A-4B46-9B0F-86C1A492B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B33C4AB-03F2-4A6F-AC5B-089F25B12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664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BBC4E0-332A-4CC2-A710-A9C1F6509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38BCD4-3C53-45A5-8371-328F95576B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BC739D-F039-4DE5-A700-74E9B24F31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6D55E52-9B65-4EDE-829E-63E25FBA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DAB9768-7139-4756-BE10-E6B2DF7FE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C396E1A-4EA7-4B70-8F86-D4269B761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288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7B9940-3E6E-48A2-9BA6-4C3B3298F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EE3E8B-4034-4D56-A9D4-2BA164D88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5E99A89-C803-49D3-87F7-7301334D9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A23D632-250C-46FB-9168-D7FB4189B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8DE8B47-7D5E-400B-86F1-09681C40A2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EC89E0D-85DF-4A87-AC47-F3D55FC2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47469A-41D0-41C6-9963-05CA75E7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A1C895B-BE4C-4750-9986-AAB20A74A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9088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9E683-533C-48D9-8B5A-D8242893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2063DC-F42F-421D-9E0B-6736C4AD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C6BBDEE-0BB3-440A-B43F-4F94336DF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6CBDB6C-41AF-436D-86E9-AFA26D8A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6265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585526-8F5A-44AA-AE88-0A1F37151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93A46A7-E38D-42EA-93D9-4DAE50F2B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DF4146C-611E-4EAC-A0BD-EB100C603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290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EC219-32DD-44D9-A4C5-EAA4E4F7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19FD5FF-444F-49F7-B199-70B2F6A40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62EA741-B578-467C-98EA-745335F1F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9A6527-AEB3-4418-9BFA-50188707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5E11B98-0833-4046-B4EF-4125DE35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DC785B-4591-4131-9C29-57F6FA25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974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A42160-DFB4-4A58-88F8-45A88F549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78906FF-E09F-495F-B1B0-8D8E9E30C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2D8085-2326-4DE0-AFE0-78D34B8FC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938A22D-C475-4193-9299-C4122BD05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059CFD1-932E-42B9-8EA8-E4C474F1F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218BE4D-A2D0-459B-91E2-ADC0F7236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251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A3C371-0F98-40C8-B0C8-9899FE92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4EBF7CD-6417-421E-BB36-9B00C5E49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8EF7A6-25C4-4B5D-A3EE-B7BD57B486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EB73B-22A2-4505-939A-3B97284C2C7A}" type="datetimeFigureOut">
              <a:rPr lang="ru-RU" smtClean="0"/>
              <a:t>30.10.2021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5A25DC-76C5-44D7-BD12-1E7343402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B49407-B932-4E39-9A81-5297F79A8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0A96D-DB1C-4F4D-9ECE-6E12001C9EF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395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7CAFFA-7FE1-4EF2-9020-C3FE5D3D1C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/>
              <a:t>Практическая реализация метрик кода в IDE</a:t>
            </a:r>
          </a:p>
        </p:txBody>
      </p:sp>
    </p:spTree>
    <p:extLst>
      <p:ext uri="{BB962C8B-B14F-4D97-AF65-F5344CB8AC3E}">
        <p14:creationId xmlns:p14="http://schemas.microsoft.com/office/powerpoint/2010/main" val="146304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5BBA83-5DF5-4C73-B4DC-A62285B93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93675"/>
            <a:ext cx="11353800" cy="1325563"/>
          </a:xfrm>
        </p:spPr>
        <p:txBody>
          <a:bodyPr/>
          <a:lstStyle/>
          <a:p>
            <a:r>
              <a:rPr lang="ru-RU" dirty="0"/>
              <a:t>Использование окна "Результаты метрик кода"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81A618-6A34-4195-80EC-1FB4116F3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876" y="2569554"/>
            <a:ext cx="4435224" cy="12726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4447A2-1059-4544-A446-9A0B2A61B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144" y="4113820"/>
            <a:ext cx="6215956" cy="2440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4DA3D4-1335-4E2A-8996-550CD4AB489D}"/>
              </a:ext>
            </a:extLst>
          </p:cNvPr>
          <p:cNvSpPr txBox="1"/>
          <p:nvPr/>
        </p:nvSpPr>
        <p:spPr>
          <a:xfrm>
            <a:off x="344613" y="3429000"/>
            <a:ext cx="516083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Окно результатов метрик кода отображается автоматически при формировании результатов метрик кода.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6EDC64-0DE1-4B46-BB52-FAC63ED78871}"/>
              </a:ext>
            </a:extLst>
          </p:cNvPr>
          <p:cNvSpPr txBox="1"/>
          <p:nvPr/>
        </p:nvSpPr>
        <p:spPr>
          <a:xfrm>
            <a:off x="1341072" y="1655453"/>
            <a:ext cx="59856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В окне Результаты метрик кода отображаются данные, которые формируются анализом метрик кода.</a:t>
            </a:r>
          </a:p>
        </p:txBody>
      </p:sp>
    </p:spTree>
    <p:extLst>
      <p:ext uri="{BB962C8B-B14F-4D97-AF65-F5344CB8AC3E}">
        <p14:creationId xmlns:p14="http://schemas.microsoft.com/office/powerpoint/2010/main" val="17679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21D339-567E-434A-8B7E-DFD6C0C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Фильтрация результатов метрик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4D9FD0-33CE-4536-9E4D-661608FEC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Результаты, которые отображаются в окне результатов метрик кода, можно фильтровать при помощи панели инструментов вверху окна.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D48AF6E-9273-4D9F-B8EA-5C0123464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428999"/>
            <a:ext cx="10924719" cy="3324225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58AC1E89-D427-440F-871C-C9C7FD084C03}"/>
              </a:ext>
            </a:extLst>
          </p:cNvPr>
          <p:cNvCxnSpPr>
            <a:cxnSpLocks/>
          </p:cNvCxnSpPr>
          <p:nvPr/>
        </p:nvCxnSpPr>
        <p:spPr>
          <a:xfrm flipH="1">
            <a:off x="2428875" y="3152775"/>
            <a:ext cx="1085850" cy="56514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05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7130D5-9580-4651-8D78-EA970A4E5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Применение фильтров к результатам метрик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235F13-6E80-4692-8F20-3B23253AB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списке 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Фильтр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выберите имя столбца.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поле </a:t>
            </a:r>
            <a:r>
              <a:rPr lang="ru-RU" sz="1800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min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(минимум)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введите минимальное отображаемое значение.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поле </a:t>
            </a:r>
            <a:r>
              <a:rPr lang="en-US" sz="1800" b="1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Max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введите максимальное отображаемое значение.</a:t>
            </a:r>
          </a:p>
          <a:p>
            <a:pPr marL="342900" lvl="0" indent="-342900">
              <a:lnSpc>
                <a:spcPct val="100000"/>
              </a:lnSpc>
              <a:buFont typeface="+mj-lt"/>
              <a:buAutoNum type="arabicPeriod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Нажмите кнопку </a:t>
            </a:r>
            <a:r>
              <a:rPr lang="ru-RU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Применить фильтр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Чтобы просмотреть сведения о результатах, разверните дерево иерархии.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73FF60-4732-4ABA-8EEF-CCAC6DA8D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150430"/>
            <a:ext cx="8629650" cy="2625870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FDC920EA-F40C-48AD-AB59-8970EB95D7A7}"/>
              </a:ext>
            </a:extLst>
          </p:cNvPr>
          <p:cNvCxnSpPr>
            <a:cxnSpLocks/>
          </p:cNvCxnSpPr>
          <p:nvPr/>
        </p:nvCxnSpPr>
        <p:spPr>
          <a:xfrm flipH="1">
            <a:off x="3705225" y="3839633"/>
            <a:ext cx="285750" cy="4762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06F24990-3C14-4AA6-9439-2777749E71D2}"/>
              </a:ext>
            </a:extLst>
          </p:cNvPr>
          <p:cNvCxnSpPr/>
          <p:nvPr/>
        </p:nvCxnSpPr>
        <p:spPr>
          <a:xfrm>
            <a:off x="4714874" y="3839633"/>
            <a:ext cx="219075" cy="4762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90B9E481-CEF4-4D15-A2CA-A622A046F53D}"/>
              </a:ext>
            </a:extLst>
          </p:cNvPr>
          <p:cNvCxnSpPr/>
          <p:nvPr/>
        </p:nvCxnSpPr>
        <p:spPr>
          <a:xfrm flipV="1">
            <a:off x="219075" y="4600575"/>
            <a:ext cx="723900" cy="4095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5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36145-BD69-4A34-8E95-9BF8067B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Добавление, удаление, изменение порядка столбцов данных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3FC407-3E03-4B84-885C-7CD773F84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189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Столбцы «результаты» можно добавлять, удалять и изменять их порядок из окна «Результаты метрик кода».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0CA100-AE9F-40F6-95D2-BC53CFFE7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69" y="3790950"/>
            <a:ext cx="5843974" cy="145711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B21CCB7-2496-4A45-A936-789569CD4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811" y="2722279"/>
            <a:ext cx="3590925" cy="393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566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51D201E-8819-41EE-9887-428973BB9E41}"/>
              </a:ext>
            </a:extLst>
          </p:cNvPr>
          <p:cNvSpPr txBox="1"/>
          <p:nvPr/>
        </p:nvSpPr>
        <p:spPr>
          <a:xfrm>
            <a:off x="323851" y="284112"/>
            <a:ext cx="57721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Добавление или удаление столбца</a:t>
            </a:r>
          </a:p>
          <a:p>
            <a:r>
              <a:rPr lang="ru-RU" sz="2400" dirty="0"/>
              <a:t>1.</a:t>
            </a:r>
            <a:r>
              <a:rPr lang="en-US" sz="2400" dirty="0"/>
              <a:t>   </a:t>
            </a:r>
            <a:r>
              <a:rPr lang="ru-RU" sz="2400" dirty="0"/>
              <a:t>Выберите пункт Добавить или удалить столбцы или щелкните правой клавишей мыши заголовок столбца и выберите команду Добавить или удалить столбцы.</a:t>
            </a:r>
          </a:p>
          <a:p>
            <a:r>
              <a:rPr lang="ru-RU" sz="2400" dirty="0"/>
              <a:t>2.</a:t>
            </a:r>
            <a:r>
              <a:rPr lang="en-US" sz="2400" dirty="0"/>
              <a:t>   </a:t>
            </a:r>
            <a:r>
              <a:rPr lang="ru-RU" sz="2400" dirty="0"/>
              <a:t>В диалоговом окне Добавление или удаление столбцов установите или снимите флажок напротив столбца, который требуется добавить или удалить, а затем нажмите кнопку ОК.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1D21D-DE3B-4B2F-ADF9-E65CFFFAB789}"/>
              </a:ext>
            </a:extLst>
          </p:cNvPr>
          <p:cNvSpPr txBox="1"/>
          <p:nvPr/>
        </p:nvSpPr>
        <p:spPr>
          <a:xfrm>
            <a:off x="6096000" y="3157568"/>
            <a:ext cx="6096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1" dirty="0"/>
              <a:t>Переупорядочение</a:t>
            </a:r>
            <a:r>
              <a:rPr lang="ru-RU" sz="2400" dirty="0"/>
              <a:t> столбцов</a:t>
            </a:r>
          </a:p>
          <a:p>
            <a:r>
              <a:rPr lang="ru-RU" sz="2400" dirty="0"/>
              <a:t>1.</a:t>
            </a:r>
            <a:r>
              <a:rPr lang="en-US" sz="2400" dirty="0"/>
              <a:t>   </a:t>
            </a:r>
            <a:r>
              <a:rPr lang="ru-RU" sz="2400" dirty="0"/>
              <a:t>Нажмите кнопку Добавить или удалить столбцы.</a:t>
            </a:r>
          </a:p>
          <a:p>
            <a:r>
              <a:rPr lang="ru-RU" sz="2400" dirty="0"/>
              <a:t>2.</a:t>
            </a:r>
            <a:r>
              <a:rPr lang="en-US" sz="2400" dirty="0"/>
              <a:t>   </a:t>
            </a:r>
            <a:r>
              <a:rPr lang="ru-RU" sz="2400" dirty="0"/>
              <a:t>В диалоговом окне Добавление или удаление столбцов выберите столбец, который необходимо переместить, а затем щелкните стрелку вверх или вниз.</a:t>
            </a:r>
          </a:p>
          <a:p>
            <a:r>
              <a:rPr lang="ru-RU" sz="2400" dirty="0"/>
              <a:t>3.</a:t>
            </a:r>
            <a:r>
              <a:rPr lang="en-US" sz="2400" dirty="0"/>
              <a:t>   </a:t>
            </a:r>
            <a:r>
              <a:rPr lang="ru-RU" sz="2400" dirty="0"/>
              <a:t>Если столбец расположен в нужном месте, нажмите кнопку ОК.</a:t>
            </a:r>
          </a:p>
        </p:txBody>
      </p:sp>
    </p:spTree>
    <p:extLst>
      <p:ext uri="{BB962C8B-B14F-4D97-AF65-F5344CB8AC3E}">
        <p14:creationId xmlns:p14="http://schemas.microsoft.com/office/powerpoint/2010/main" val="1440560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2C1A9B-65DD-402B-AC84-5B038D31A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975"/>
            <a:ext cx="7343775" cy="1325563"/>
          </a:xfrm>
        </p:spPr>
        <p:txBody>
          <a:bodyPr/>
          <a:lstStyle/>
          <a:p>
            <a:r>
              <a:rPr lang="ru-RU" dirty="0"/>
              <a:t>Копирование данных в буфер обмена или Excel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5220446-AA23-4402-A72A-772380478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2625"/>
            <a:ext cx="10515600" cy="4224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Вы можете выбрать и скопировать строку данных метрик кода в буфер обмена как текстовую строку, содержащую одну строку для имени и значения каждого столбца данных. Можно нажать кнопку открыть выделенный фрагмент в </a:t>
            </a:r>
            <a:r>
              <a:rPr lang="ru-RU" i="1" dirty="0"/>
              <a:t>Microsoft</a:t>
            </a:r>
            <a:r>
              <a:rPr lang="ru-RU" dirty="0"/>
              <a:t> </a:t>
            </a:r>
            <a:r>
              <a:rPr lang="ru-RU" i="1" dirty="0"/>
              <a:t>Excel</a:t>
            </a:r>
            <a:r>
              <a:rPr lang="ru-RU" dirty="0"/>
              <a:t>, чтобы экспортировать результаты метрик кода в электронную таблицу </a:t>
            </a:r>
            <a:r>
              <a:rPr lang="ru-RU" i="1" dirty="0"/>
              <a:t>Excel</a:t>
            </a:r>
            <a:r>
              <a:rPr lang="ru-RU" dirty="0"/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161C6F3-9BD4-4FD1-A10C-566AB2F08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4543425"/>
            <a:ext cx="20288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557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BC7D6C-EC98-417D-9366-20B289F90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Создание рабочего элемента на основе результатов метрик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012794-FC23-471D-9997-A4B79A372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ru-RU" dirty="0"/>
              <a:t>Можно создать </a:t>
            </a:r>
            <a:r>
              <a:rPr lang="ru-RU" i="1" dirty="0"/>
              <a:t>Azure</a:t>
            </a:r>
            <a:r>
              <a:rPr lang="ru-RU" dirty="0"/>
              <a:t> </a:t>
            </a:r>
            <a:r>
              <a:rPr lang="ru-RU" i="1" dirty="0"/>
              <a:t>Boards</a:t>
            </a:r>
            <a:r>
              <a:rPr lang="ru-RU" dirty="0"/>
              <a:t> рабочий элемент, основанный на результатах в окне результатов метрик кода. При создании рабочего элемента </a:t>
            </a:r>
            <a:r>
              <a:rPr lang="ru-RU" i="1" dirty="0"/>
              <a:t>Visual Studio </a:t>
            </a:r>
            <a:r>
              <a:rPr lang="ru-RU" dirty="0"/>
              <a:t>автоматически вводит заголовок в поле </a:t>
            </a:r>
            <a:r>
              <a:rPr lang="ru-RU" i="1" dirty="0"/>
              <a:t>title</a:t>
            </a:r>
            <a:r>
              <a:rPr lang="ru-RU" dirty="0"/>
              <a:t> и данные метрики кода на вкладке журнал.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417BFB-3806-4CCB-8DDF-E1179F2DB23C}"/>
              </a:ext>
            </a:extLst>
          </p:cNvPr>
          <p:cNvSpPr txBox="1"/>
          <p:nvPr/>
        </p:nvSpPr>
        <p:spPr>
          <a:xfrm>
            <a:off x="733425" y="3751213"/>
            <a:ext cx="583882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Создание рабочего элемента на основе результата</a:t>
            </a:r>
          </a:p>
          <a:p>
            <a:r>
              <a:rPr lang="ru-RU" sz="2000" dirty="0"/>
              <a:t>1.</a:t>
            </a:r>
            <a:r>
              <a:rPr lang="en-US" sz="2000" dirty="0"/>
              <a:t>   </a:t>
            </a:r>
            <a:r>
              <a:rPr lang="ru-RU" sz="2000" dirty="0"/>
              <a:t>Щелкните результат правой кнопкой мыши.</a:t>
            </a:r>
          </a:p>
          <a:p>
            <a:r>
              <a:rPr lang="ru-RU" sz="2000" dirty="0"/>
              <a:t>2.</a:t>
            </a:r>
            <a:r>
              <a:rPr lang="en-US" sz="2000" dirty="0"/>
              <a:t>   </a:t>
            </a:r>
            <a:r>
              <a:rPr lang="ru-RU" sz="2000" dirty="0"/>
              <a:t>Наведите указатель на пункт создать рабочий элемент и выберите тип рабочего элемента, который необходимо создать (Ошибка, задача и т. д.).</a:t>
            </a:r>
          </a:p>
          <a:p>
            <a:r>
              <a:rPr lang="ru-RU" sz="2000" dirty="0"/>
              <a:t>3.</a:t>
            </a:r>
            <a:r>
              <a:rPr lang="en-US" sz="2000" dirty="0"/>
              <a:t>   </a:t>
            </a:r>
            <a:r>
              <a:rPr lang="ru-RU" sz="2000" dirty="0"/>
              <a:t>Заполните форму рабочего элемента.</a:t>
            </a:r>
          </a:p>
          <a:p>
            <a:r>
              <a:rPr lang="ru-RU" sz="2000" dirty="0"/>
              <a:t>4.</a:t>
            </a:r>
            <a:r>
              <a:rPr lang="en-US" sz="2000" dirty="0"/>
              <a:t>   </a:t>
            </a:r>
            <a:r>
              <a:rPr lang="ru-RU" sz="2000" dirty="0"/>
              <a:t>В меню файл выберите команду сохранить все, чтобы сохранить рабочий элемент.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75834-CE5C-4212-A2DB-CADE461F3A4B}"/>
              </a:ext>
            </a:extLst>
          </p:cNvPr>
          <p:cNvSpPr txBox="1"/>
          <p:nvPr/>
        </p:nvSpPr>
        <p:spPr>
          <a:xfrm>
            <a:off x="6677025" y="3751213"/>
            <a:ext cx="52101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Создание ошибки на основе результата</a:t>
            </a:r>
          </a:p>
          <a:p>
            <a:r>
              <a:rPr lang="ru-RU" sz="2000" dirty="0"/>
              <a:t>1.</a:t>
            </a:r>
            <a:r>
              <a:rPr lang="en-US" sz="2000" dirty="0"/>
              <a:t>   </a:t>
            </a:r>
            <a:r>
              <a:rPr lang="ru-RU" sz="2000" dirty="0"/>
              <a:t>Выберите результат.</a:t>
            </a:r>
          </a:p>
          <a:p>
            <a:r>
              <a:rPr lang="ru-RU" sz="2000" dirty="0"/>
              <a:t>2.</a:t>
            </a:r>
            <a:r>
              <a:rPr lang="en-US" sz="2000" dirty="0"/>
              <a:t>   </a:t>
            </a:r>
            <a:r>
              <a:rPr lang="ru-RU" sz="2000" dirty="0"/>
              <a:t>Нажмите создать рабочий элемент.</a:t>
            </a:r>
          </a:p>
          <a:p>
            <a:r>
              <a:rPr lang="ru-RU" sz="2000" dirty="0"/>
              <a:t>3.</a:t>
            </a:r>
            <a:r>
              <a:rPr lang="en-US" sz="2000" dirty="0"/>
              <a:t>   </a:t>
            </a:r>
            <a:r>
              <a:rPr lang="ru-RU" sz="2000" dirty="0"/>
              <a:t>Заполните форму рабочего элемента.</a:t>
            </a:r>
          </a:p>
          <a:p>
            <a:r>
              <a:rPr lang="ru-RU" sz="2000" dirty="0"/>
              <a:t>4.</a:t>
            </a:r>
            <a:r>
              <a:rPr lang="en-US" sz="2000" dirty="0"/>
              <a:t>   </a:t>
            </a:r>
            <a:r>
              <a:rPr lang="ru-RU" sz="2000" dirty="0"/>
              <a:t>В меню файл выберите команду сохранить все, чтобы сохранить рабочий элемент.</a:t>
            </a:r>
          </a:p>
        </p:txBody>
      </p:sp>
    </p:spTree>
    <p:extLst>
      <p:ext uri="{BB962C8B-B14F-4D97-AF65-F5344CB8AC3E}">
        <p14:creationId xmlns:p14="http://schemas.microsoft.com/office/powerpoint/2010/main" val="226152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139F42-5383-48A2-894A-058A077C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Программные измерения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89CECA7-1C67-4251-A0AF-857E4BC38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Результаты метрик кода, которые вычисляют в Visual Studio: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777245-50C4-4049-871C-DD5AA2DD7B78}"/>
              </a:ext>
            </a:extLst>
          </p:cNvPr>
          <p:cNvSpPr txBox="1"/>
          <p:nvPr/>
        </p:nvSpPr>
        <p:spPr>
          <a:xfrm>
            <a:off x="323850" y="2964240"/>
            <a:ext cx="58959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•   </a:t>
            </a:r>
            <a:r>
              <a:rPr lang="ru-RU" b="1" dirty="0"/>
              <a:t>Индекс удобства обслуживания </a:t>
            </a:r>
            <a:r>
              <a:rPr lang="ru-RU" dirty="0"/>
              <a:t>— вычисляет значение индекса от 0 до 100, который показывает относительную простоту обслуживания кода. Высокое значение означает лучшую сопровождаемость. Для быстрого обнаружения проблем в коде можно использовать маркировку. Зеленая Оценка находится в диапазоне от 20 до 100 и означает, что код обладает хорошей сопровождаемостью. Желтая Оценка от 10 до 19 означает, что код является умеренно поддерживаемым. Красная Оценка — это оценка между 0 и 9 и указывает на низкую сопровождаемость.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1EE74-AEE8-4FFE-B705-3DEC35F0BE92}"/>
              </a:ext>
            </a:extLst>
          </p:cNvPr>
          <p:cNvSpPr txBox="1"/>
          <p:nvPr/>
        </p:nvSpPr>
        <p:spPr>
          <a:xfrm>
            <a:off x="6619875" y="2964240"/>
            <a:ext cx="51339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•   </a:t>
            </a:r>
            <a:r>
              <a:rPr lang="ru-RU" b="1" dirty="0"/>
              <a:t>Сложность организации циклов </a:t>
            </a:r>
            <a:r>
              <a:rPr lang="ru-RU" dirty="0"/>
              <a:t>— измеряет структурную сложность кода. Создается в результате вычисления количества различных путей кода в потоке программы. Программа, у которой сложный поток управления, требует больше тестов для достижения хорошего объема протестированного кода и менее сопровождаема.</a:t>
            </a:r>
          </a:p>
        </p:txBody>
      </p:sp>
    </p:spTree>
    <p:extLst>
      <p:ext uri="{BB962C8B-B14F-4D97-AF65-F5344CB8AC3E}">
        <p14:creationId xmlns:p14="http://schemas.microsoft.com/office/powerpoint/2010/main" val="2985841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4C4FF81-CDE1-42CF-8453-572D4EC0B8AD}"/>
              </a:ext>
            </a:extLst>
          </p:cNvPr>
          <p:cNvSpPr txBox="1"/>
          <p:nvPr/>
        </p:nvSpPr>
        <p:spPr>
          <a:xfrm>
            <a:off x="285750" y="435739"/>
            <a:ext cx="55149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•   </a:t>
            </a:r>
            <a:r>
              <a:rPr lang="ru-RU" b="1" dirty="0"/>
              <a:t>Глубина</a:t>
            </a:r>
            <a:r>
              <a:rPr lang="ru-RU" dirty="0"/>
              <a:t> </a:t>
            </a:r>
            <a:r>
              <a:rPr lang="ru-RU" b="1" dirty="0"/>
              <a:t>наследования</a:t>
            </a:r>
            <a:r>
              <a:rPr lang="ru-RU" dirty="0"/>
              <a:t> — показывает количество различных классов, которые наследуются друг от друга, вплоть до базового класса. Глубина наследования аналогична взаимосвязанности классов в том, что изменение базового класса может повлиять на любые из его унаследованных классов. Чем больше это число, тем более глубокое наследование и тем выше вероятность изменения базового класса, что приводит к критическому изменению. Для глубокого наследования низкое значение хорошо, а высокое значение является недопустимым.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DEC102-EB34-4190-B22F-A1ECD968C0F0}"/>
              </a:ext>
            </a:extLst>
          </p:cNvPr>
          <p:cNvSpPr txBox="1"/>
          <p:nvPr/>
        </p:nvSpPr>
        <p:spPr>
          <a:xfrm>
            <a:off x="6096000" y="435739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•   </a:t>
            </a:r>
            <a:r>
              <a:rPr lang="ru-RU" b="1" dirty="0"/>
              <a:t>Взаимосвязь</a:t>
            </a:r>
            <a:r>
              <a:rPr lang="ru-RU" dirty="0"/>
              <a:t> </a:t>
            </a:r>
            <a:r>
              <a:rPr lang="ru-RU" b="1" dirty="0"/>
              <a:t>классов</a:t>
            </a:r>
            <a:r>
              <a:rPr lang="ru-RU" dirty="0"/>
              <a:t> — измеряет связь с уникальными классами через параметры, локальные переменные, возвращаемые типы, вызовы методов, универсальные экземпляры или шаблоны шаблонов, базовые классы, реализации интерфейса, поля, определенные во внешних типах, и декорирование атрибутов. Хорошая разработка программного обеспечения определяет, что типы и методы должны иметь высокую связность и низкую связь. Высокая связь указывает на проект, который трудно использовать и поддерживать из-за множества взаимозависимостей от других типов.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67C20-D01B-4636-9592-E2C65FA0F034}"/>
              </a:ext>
            </a:extLst>
          </p:cNvPr>
          <p:cNvSpPr txBox="1"/>
          <p:nvPr/>
        </p:nvSpPr>
        <p:spPr>
          <a:xfrm>
            <a:off x="285750" y="3962311"/>
            <a:ext cx="55149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•   Строки исходного кода </a:t>
            </a:r>
            <a:r>
              <a:rPr lang="ru-RU" dirty="0"/>
              <a:t>— точное число строк исходного кода, имеющихся в исходном файле, включая пустые строки. Эта метрика доступна начиная с Visual Studio 2019 версии 16,4 и Microsoft. CodeAnalysis. метрик (2.9.5).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904CBD-F4A7-4446-BDF5-04E1CE1CCF21}"/>
              </a:ext>
            </a:extLst>
          </p:cNvPr>
          <p:cNvSpPr txBox="1"/>
          <p:nvPr/>
        </p:nvSpPr>
        <p:spPr>
          <a:xfrm>
            <a:off x="6096000" y="3962311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•   </a:t>
            </a:r>
            <a:r>
              <a:rPr lang="ru-RU" b="1" dirty="0"/>
              <a:t>Строки исполняемого кода</a:t>
            </a:r>
            <a:r>
              <a:rPr lang="ru-RU" dirty="0"/>
              <a:t> — приблизительное количество строк или операций исполняемого кода. Это количество операций в исполняемом коде. Метрика доступна начиная с Visual Studio 2019 версии 16,4 и Microsoft. CodeAnalysis. метрик (2.9.5). Значение обычно является близким к предыдущей метрике (строкам кода), которая является метрикой на основе инструкций языка MSIL, используемой в устаревшем режиме.</a:t>
            </a:r>
          </a:p>
        </p:txBody>
      </p:sp>
    </p:spTree>
    <p:extLst>
      <p:ext uri="{BB962C8B-B14F-4D97-AF65-F5344CB8AC3E}">
        <p14:creationId xmlns:p14="http://schemas.microsoft.com/office/powerpoint/2010/main" val="223638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093E36-66E9-4A66-9A51-75352E0B0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Анонимные методы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82A7B5-8A7A-4911-88AC-871F395BF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/>
              <a:t>	Анонимный метод </a:t>
            </a:r>
            <a:r>
              <a:rPr lang="ru-RU" dirty="0"/>
              <a:t>— это метод без имени. Анонимные методы чаще всего используются для передачи блока кода в качестве параметра делегата. Результаты метрик кода для такого метода, который был объявлен в элементе, например метод доступа, связаны с членом, который объявляет метод. Они не связаны с членом, который вызывает метод.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E6B830-6F04-49C1-AA87-6C2CF088B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50" y="4305300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35C7A2-831C-4CDA-9C1D-BDF1E421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174467"/>
            <a:ext cx="6832600" cy="4615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532EBB2-2B6A-4499-9A06-5B231B9E6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7733"/>
            <a:ext cx="6019800" cy="3928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3FCE5E-E1D6-4048-A5FD-048D1E021EF1}"/>
              </a:ext>
            </a:extLst>
          </p:cNvPr>
          <p:cNvSpPr txBox="1"/>
          <p:nvPr/>
        </p:nvSpPr>
        <p:spPr>
          <a:xfrm>
            <a:off x="211667" y="304800"/>
            <a:ext cx="574886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Метрика программного кода - </a:t>
            </a:r>
            <a:r>
              <a:rPr lang="ru-RU" sz="2000" dirty="0"/>
              <a:t>мера, позволяющая получить численное значение некоторого свойства программного обеспечения или его спецификаций.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AEC3A9-44C3-4E2F-ABE5-06069B2210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4117824"/>
            <a:ext cx="2667000" cy="2672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044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0E8E77-58CA-4E83-A845-902A957F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Созданный код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638A0-24FA-4B5C-B4C3-F0255484C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	Некоторые программные средства и компиляторы создают код, который добавляется в проект, и разработчик проекта не может видеть или не должен изменять его. В основном метрики кода игнорируют сформированный код при вычислении значений метрик. Это позволяет значениям метрик отражать, что может видеть и изменять разработчик. Код, созданный для Windows Forms, не пропускается, так как это код, который разработчик может просматривать и изменять.</a:t>
            </a:r>
          </a:p>
        </p:txBody>
      </p:sp>
    </p:spTree>
    <p:extLst>
      <p:ext uri="{BB962C8B-B14F-4D97-AF65-F5344CB8AC3E}">
        <p14:creationId xmlns:p14="http://schemas.microsoft.com/office/powerpoint/2010/main" val="1701917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88648-3262-4E88-8229-48372DF21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Примеры метрик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D806D7-ADED-4163-BC2C-3BB28916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b="1" dirty="0"/>
              <a:t>	Цикломатическая сложность</a:t>
            </a:r>
          </a:p>
          <a:p>
            <a:pPr marL="0" indent="0">
              <a:buNone/>
            </a:pPr>
            <a:r>
              <a:rPr lang="ru-RU" dirty="0"/>
              <a:t>	Cyclomatic Complexity (CC) Цикломатическая сложность метода — это число точек принятия решения в графе потока управления метода, увеличенное на единицу. Чем выше значение цикломатической сложности метода, тем больше тестовых случаев требуется для проверки всех ветвей графа потока управления метода.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3991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2F387D-BB22-4837-823B-92F88A04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337542"/>
            <a:ext cx="11334749" cy="637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42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F87A9D7B-469D-419D-A92E-47D7DB7A4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265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/>
              <a:t>	Метрика C.R.A.P. Гол</a:t>
            </a:r>
          </a:p>
          <a:p>
            <a:pPr marL="0" indent="0">
              <a:buNone/>
            </a:pPr>
            <a:r>
              <a:rPr lang="ru-RU" dirty="0"/>
              <a:t>	Это алгоритм, который сравнивает взвешенную цикломатическую сложность с автоматическим тестированием. Алгоритм выглядит следующим образом: CRAP(m) = comp(m)^2 * (1 – cov(m)/100)^3 + comp(m) где comp (m) - цикломатическая сложность метода m, а cov (m) - охват кода теста, предоставляемый автоматическими тестами. Метрическая система поощряет написание не сложного кода в сочетании с хорошим охватом тестами.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6977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43A367-2AD1-4389-9D72-20ACDE78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5EC3590-EFB4-44EE-931C-EE57610F3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	В настоящее время ни одной универсальной метрики не существует. Любые контролируемые метрические характеристики программы должны контролироваться либо в зависимости друг от друга, либо в зависимости от конкретной задачи, кроме того, можно применять гибридные меры, но они так же зависят от более простых метрик и также не могут быть универсальными. Строго говоря, любая метрика – это лишь показатель, который сильно зависит от языка и стиля программирования, поэтому ни одну меру нельзя возводить в абсолют и принимать какие-либо решения, основываясь только на ней.</a:t>
            </a:r>
          </a:p>
          <a:p>
            <a:pPr marL="0" indent="0">
              <a:buNone/>
            </a:pPr>
            <a:r>
              <a:rPr lang="ru-RU" dirty="0"/>
              <a:t>	Тем не менее метрики являются достаточно полезным инструментом в руках разработчиков и менеджеров проектов, позволяющим выявить моменты ухода разработки на более низкий качественный уровень и распознать наиболее сложные участки в системе. Определение числовых показателей может дать новые сведения о разрабатываемом продукте и помочь более грамотно планировать расходы на его дальнейшее развитие.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6420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D065F49-3FFA-40E2-A708-53BD8B31A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3429000"/>
            <a:ext cx="3228975" cy="322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51853-76FC-4FC8-921A-8A2EC1BC11EE}"/>
              </a:ext>
            </a:extLst>
          </p:cNvPr>
          <p:cNvSpPr txBox="1"/>
          <p:nvPr/>
        </p:nvSpPr>
        <p:spPr>
          <a:xfrm>
            <a:off x="3338512" y="1276349"/>
            <a:ext cx="55149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Спасибо за внимание!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35FA6-54C7-419F-B3D6-198A1CCDC166}"/>
              </a:ext>
            </a:extLst>
          </p:cNvPr>
          <p:cNvSpPr txBox="1"/>
          <p:nvPr/>
        </p:nvSpPr>
        <p:spPr>
          <a:xfrm>
            <a:off x="552450" y="5043487"/>
            <a:ext cx="19539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/>
              <a:t>Подготовил: </a:t>
            </a:r>
          </a:p>
          <a:p>
            <a:r>
              <a:rPr lang="ru-RU" sz="1600" dirty="0"/>
              <a:t>Шумигай Владислав</a:t>
            </a:r>
          </a:p>
          <a:p>
            <a:r>
              <a:rPr lang="ru-RU" sz="1600" dirty="0"/>
              <a:t>Гр. 020601	</a:t>
            </a:r>
            <a:r>
              <a:rPr lang="ru-RU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279661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F390E9-8A82-4F11-BE26-A9BC65FB7D52}"/>
              </a:ext>
            </a:extLst>
          </p:cNvPr>
          <p:cNvSpPr txBox="1"/>
          <p:nvPr/>
        </p:nvSpPr>
        <p:spPr>
          <a:xfrm>
            <a:off x="3019424" y="169502"/>
            <a:ext cx="7404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dirty="0"/>
              <a:t>Метрики кода способны оценивать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6536AE83-3A7A-43C4-9B0A-CDE9B4DF2344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3073398" y="859166"/>
            <a:ext cx="1012825" cy="187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B36241D-ED33-4AB3-B177-4F888F68E47E}"/>
              </a:ext>
            </a:extLst>
          </p:cNvPr>
          <p:cNvSpPr txBox="1"/>
          <p:nvPr/>
        </p:nvSpPr>
        <p:spPr>
          <a:xfrm>
            <a:off x="1644118" y="2738447"/>
            <a:ext cx="2858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effectLst/>
                <a:ea typeface="Calibri" panose="020F0502020204030204" pitchFamily="34" charset="0"/>
              </a:rPr>
              <a:t>сложность кода</a:t>
            </a:r>
            <a:endParaRPr lang="ru-RU" sz="2800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E4689471-D21B-4E56-8C1C-C9C22026902D}"/>
              </a:ext>
            </a:extLst>
          </p:cNvPr>
          <p:cNvCxnSpPr>
            <a:cxnSpLocks/>
          </p:cNvCxnSpPr>
          <p:nvPr/>
        </p:nvCxnSpPr>
        <p:spPr>
          <a:xfrm flipH="1">
            <a:off x="5237692" y="902500"/>
            <a:ext cx="169333" cy="57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94B924-D426-4B95-BFA0-6041533B3590}"/>
              </a:ext>
            </a:extLst>
          </p:cNvPr>
          <p:cNvSpPr txBox="1"/>
          <p:nvPr/>
        </p:nvSpPr>
        <p:spPr>
          <a:xfrm>
            <a:off x="3829050" y="1559867"/>
            <a:ext cx="34364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структурированность кода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A0178E89-7D71-490F-A8BC-04AE83A70829}"/>
              </a:ext>
            </a:extLst>
          </p:cNvPr>
          <p:cNvCxnSpPr>
            <a:cxnSpLocks/>
          </p:cNvCxnSpPr>
          <p:nvPr/>
        </p:nvCxnSpPr>
        <p:spPr>
          <a:xfrm>
            <a:off x="7371293" y="902500"/>
            <a:ext cx="211665" cy="2272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E1191FD-B413-46DC-A726-7593CCBA225A}"/>
              </a:ext>
            </a:extLst>
          </p:cNvPr>
          <p:cNvSpPr txBox="1"/>
          <p:nvPr/>
        </p:nvSpPr>
        <p:spPr>
          <a:xfrm>
            <a:off x="5474758" y="3261667"/>
            <a:ext cx="400473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связность программных компонентов</a:t>
            </a:r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442731C-3835-4AAE-A17C-22EEDF769C31}"/>
              </a:ext>
            </a:extLst>
          </p:cNvPr>
          <p:cNvCxnSpPr>
            <a:cxnSpLocks/>
          </p:cNvCxnSpPr>
          <p:nvPr/>
        </p:nvCxnSpPr>
        <p:spPr>
          <a:xfrm>
            <a:off x="8632825" y="902500"/>
            <a:ext cx="1828800" cy="343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19E669-5A40-435C-A33C-26119523B505}"/>
              </a:ext>
            </a:extLst>
          </p:cNvPr>
          <p:cNvSpPr txBox="1"/>
          <p:nvPr/>
        </p:nvSpPr>
        <p:spPr>
          <a:xfrm>
            <a:off x="8272991" y="4421600"/>
            <a:ext cx="37634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относительный объем компонентов</a:t>
            </a:r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503CE65-D518-4FA3-999E-92AACF411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253317"/>
            <a:ext cx="5407025" cy="360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07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C7FDDDB-13AC-4D69-A4F0-A8B26E94F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1016"/>
            <a:ext cx="12192000" cy="812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8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095A3B-A272-4393-827C-50A6F5E2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9850"/>
            <a:ext cx="7610475" cy="4248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63C5C6-5AF6-441B-BDD8-FFC581F97E78}"/>
              </a:ext>
            </a:extLst>
          </p:cNvPr>
          <p:cNvSpPr txBox="1"/>
          <p:nvPr/>
        </p:nvSpPr>
        <p:spPr>
          <a:xfrm>
            <a:off x="2171700" y="504736"/>
            <a:ext cx="95249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effectLst/>
                <a:ea typeface="Calibri" panose="020F0502020204030204" pitchFamily="34" charset="0"/>
              </a:rPr>
              <a:t>Интегрированная среда разработки </a:t>
            </a:r>
            <a:r>
              <a:rPr lang="ru-RU" sz="2800" dirty="0">
                <a:effectLst/>
                <a:ea typeface="Calibri" panose="020F0502020204030204" pitchFamily="34" charset="0"/>
              </a:rPr>
              <a:t>или </a:t>
            </a:r>
            <a:r>
              <a:rPr lang="en-US" sz="2800" b="1" i="1" dirty="0">
                <a:effectLst/>
                <a:ea typeface="Calibri" panose="020F0502020204030204" pitchFamily="34" charset="0"/>
              </a:rPr>
              <a:t>IDE</a:t>
            </a:r>
            <a:r>
              <a:rPr lang="ru-RU" sz="2800" dirty="0">
                <a:effectLst/>
                <a:ea typeface="Calibri" panose="020F0502020204030204" pitchFamily="34" charset="0"/>
              </a:rPr>
              <a:t> (англ. </a:t>
            </a:r>
            <a:r>
              <a:rPr lang="en-US" sz="2800" i="1" dirty="0">
                <a:effectLst/>
                <a:ea typeface="Calibri" panose="020F0502020204030204" pitchFamily="34" charset="0"/>
              </a:rPr>
              <a:t>Integrated development environment</a:t>
            </a:r>
            <a:r>
              <a:rPr lang="ru-RU" sz="2800" dirty="0">
                <a:effectLst/>
                <a:ea typeface="Calibri" panose="020F0502020204030204" pitchFamily="34" charset="0"/>
              </a:rPr>
              <a:t>) – комплекс программных средств, который используется разработчиками для создания программного обеспечения (ПО).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991258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98C23CA-567E-45B1-9F58-DDB1BF14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7735" cy="70294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AB4C0E-1CFC-4398-B09B-A85BB8304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30512">
            <a:off x="5886436" y="4363091"/>
            <a:ext cx="991953" cy="9878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B31240-C0F5-45EA-889A-13EEEC8AA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0208">
            <a:off x="7994150" y="4450929"/>
            <a:ext cx="1496774" cy="149677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326E9B-620A-4064-93FC-723E95613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862" y="4469658"/>
            <a:ext cx="1209742" cy="12097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2DBD66-B827-457A-AB9D-A10964082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50536">
            <a:off x="6542703" y="4435244"/>
            <a:ext cx="1278571" cy="127857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DDE2CA0-3CB7-4EEF-8582-FC01FCE2FE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1154">
            <a:off x="3019373" y="4557366"/>
            <a:ext cx="2452353" cy="153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49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C09A60-471C-4D45-9FAC-AA9FF3681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725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32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D484E-D40E-400D-B286-AD0347008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2887"/>
            <a:ext cx="10515600" cy="1325563"/>
          </a:xfrm>
        </p:spPr>
        <p:txBody>
          <a:bodyPr/>
          <a:lstStyle/>
          <a:p>
            <a:r>
              <a:rPr lang="ru-RU" dirty="0"/>
              <a:t>Создание данных метрик кода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5B2F2F-286B-45D9-84DE-5E5F2B304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450"/>
            <a:ext cx="10515600" cy="4351338"/>
          </a:xfrm>
        </p:spPr>
        <p:txBody>
          <a:bodyPr/>
          <a:lstStyle/>
          <a:p>
            <a:pPr indent="0">
              <a:lnSpc>
                <a:spcPct val="100000"/>
              </a:lnSpc>
              <a:spcAft>
                <a:spcPts val="800"/>
              </a:spcAft>
              <a:buNone/>
            </a:pPr>
            <a:r>
              <a:rPr lang="ru-RU" sz="24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Данные метрик кода можно создавать тремя способами: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Включив анализаторы качества кода </a:t>
            </a:r>
            <a:r>
              <a:rPr lang="ru-RU" sz="1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.NET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 включив в него метрики кода.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выбрав команду меню анализ &gt; метрики кода в </a:t>
            </a:r>
            <a:r>
              <a:rPr lang="ru-RU" sz="1800" i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Visual Studio</a:t>
            </a: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 командной строки. </a:t>
            </a:r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2105333-D30F-42EB-A93D-1C7C5CF1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160" y="3343341"/>
            <a:ext cx="6817863" cy="226370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A026F67-F1A7-4442-AC94-F7112D49B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6" y="3619499"/>
            <a:ext cx="449516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7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097CD0-54D3-4835-B7DE-6AA1475BF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Правила метрик кода для анализаторов качества кода .NET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A86EFB5-098F-46EF-8418-94578B6DD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ru-RU" dirty="0"/>
              <a:t>Анализаторы качества кода .NET включают несколько правил анализатора кода метрик: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•</a:t>
            </a:r>
            <a:r>
              <a:rPr lang="en-US" dirty="0"/>
              <a:t>    </a:t>
            </a:r>
            <a:r>
              <a:rPr lang="ru-RU" dirty="0"/>
              <a:t>CA1501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•</a:t>
            </a:r>
            <a:r>
              <a:rPr lang="en-US" dirty="0"/>
              <a:t>    </a:t>
            </a:r>
            <a:r>
              <a:rPr lang="ru-RU" dirty="0"/>
              <a:t>CA1502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•</a:t>
            </a:r>
            <a:r>
              <a:rPr lang="en-US" dirty="0"/>
              <a:t>    </a:t>
            </a:r>
            <a:r>
              <a:rPr lang="ru-RU" dirty="0"/>
              <a:t>CA1505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•</a:t>
            </a:r>
            <a:r>
              <a:rPr lang="en-US" dirty="0"/>
              <a:t>    </a:t>
            </a:r>
            <a:r>
              <a:rPr lang="ru-RU" dirty="0"/>
              <a:t>CA1506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dirty="0"/>
              <a:t>Эти правила по умолчанию отключены, но их можно включить в Обозревателе решений или в файле </a:t>
            </a:r>
            <a:r>
              <a:rPr lang="ru-RU" i="1" dirty="0"/>
              <a:t>EditorConfig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73359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1428</Words>
  <Application>Microsoft Office PowerPoint</Application>
  <PresentationFormat>Широкоэкранный</PresentationFormat>
  <Paragraphs>78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Тема Office</vt:lpstr>
      <vt:lpstr>Практическая реализация метрик кода в IDE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Создание данных метрик кода</vt:lpstr>
      <vt:lpstr>Правила метрик кода для анализаторов качества кода .NET</vt:lpstr>
      <vt:lpstr>Использование окна "Результаты метрик кода"</vt:lpstr>
      <vt:lpstr>Фильтрация результатов метрик кода</vt:lpstr>
      <vt:lpstr>Применение фильтров к результатам метрик кода</vt:lpstr>
      <vt:lpstr>Добавление, удаление, изменение порядка столбцов данных</vt:lpstr>
      <vt:lpstr>Презентация PowerPoint</vt:lpstr>
      <vt:lpstr>Копирование данных в буфер обмена или Excel</vt:lpstr>
      <vt:lpstr>Создание рабочего элемента на основе результатов метрик кода</vt:lpstr>
      <vt:lpstr>Программные измерения</vt:lpstr>
      <vt:lpstr>Презентация PowerPoint</vt:lpstr>
      <vt:lpstr>Анонимные методы</vt:lpstr>
      <vt:lpstr>Созданный код</vt:lpstr>
      <vt:lpstr>Примеры метрик</vt:lpstr>
      <vt:lpstr>Презентация PowerPoint</vt:lpstr>
      <vt:lpstr>Презентация PowerPoint</vt:lpstr>
      <vt:lpstr>Заключение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Влад Шумигай</dc:creator>
  <cp:lastModifiedBy>Влад Шумигай</cp:lastModifiedBy>
  <cp:revision>21</cp:revision>
  <dcterms:created xsi:type="dcterms:W3CDTF">2021-10-29T22:15:46Z</dcterms:created>
  <dcterms:modified xsi:type="dcterms:W3CDTF">2021-10-30T20:37:55Z</dcterms:modified>
</cp:coreProperties>
</file>